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51"/>
  </p:notesMasterIdLst>
  <p:sldIdLst>
    <p:sldId id="529" r:id="rId2"/>
    <p:sldId id="2249" r:id="rId3"/>
    <p:sldId id="383" r:id="rId4"/>
    <p:sldId id="2122" r:id="rId5"/>
    <p:sldId id="2250" r:id="rId6"/>
    <p:sldId id="2251" r:id="rId7"/>
    <p:sldId id="1631" r:id="rId8"/>
    <p:sldId id="2404" r:id="rId9"/>
    <p:sldId id="1620" r:id="rId10"/>
    <p:sldId id="1621" r:id="rId11"/>
    <p:sldId id="2405" r:id="rId12"/>
    <p:sldId id="2125" r:id="rId13"/>
    <p:sldId id="2126" r:id="rId14"/>
    <p:sldId id="2127" r:id="rId15"/>
    <p:sldId id="1623" r:id="rId16"/>
    <p:sldId id="2253" r:id="rId17"/>
    <p:sldId id="2406" r:id="rId18"/>
    <p:sldId id="1628" r:id="rId19"/>
    <p:sldId id="2254" r:id="rId20"/>
    <p:sldId id="2407" r:id="rId21"/>
    <p:sldId id="2133" r:id="rId22"/>
    <p:sldId id="2255" r:id="rId23"/>
    <p:sldId id="2135" r:id="rId24"/>
    <p:sldId id="2136" r:id="rId25"/>
    <p:sldId id="2060" r:id="rId26"/>
    <p:sldId id="2059" r:id="rId27"/>
    <p:sldId id="2274" r:id="rId28"/>
    <p:sldId id="2505" r:id="rId29"/>
    <p:sldId id="2506" r:id="rId30"/>
    <p:sldId id="2507" r:id="rId31"/>
    <p:sldId id="2508" r:id="rId32"/>
    <p:sldId id="2522" r:id="rId33"/>
    <p:sldId id="2523" r:id="rId34"/>
    <p:sldId id="2509" r:id="rId35"/>
    <p:sldId id="2510" r:id="rId36"/>
    <p:sldId id="2511" r:id="rId37"/>
    <p:sldId id="2512" r:id="rId38"/>
    <p:sldId id="2520" r:id="rId39"/>
    <p:sldId id="2521" r:id="rId40"/>
    <p:sldId id="2513" r:id="rId41"/>
    <p:sldId id="2516" r:id="rId42"/>
    <p:sldId id="2514" r:id="rId43"/>
    <p:sldId id="2525" r:id="rId44"/>
    <p:sldId id="2526" r:id="rId45"/>
    <p:sldId id="2527" r:id="rId46"/>
    <p:sldId id="2528" r:id="rId47"/>
    <p:sldId id="2529" r:id="rId48"/>
    <p:sldId id="2503" r:id="rId49"/>
    <p:sldId id="1688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E2F0D9"/>
    <a:srgbClr val="FFC000"/>
    <a:srgbClr val="FF5050"/>
    <a:srgbClr val="FF66FF"/>
    <a:srgbClr val="CCFF66"/>
    <a:srgbClr val="CC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987" autoAdjust="0"/>
    <p:restoredTop sz="94912" autoAdjust="0"/>
  </p:normalViewPr>
  <p:slideViewPr>
    <p:cSldViewPr snapToGrid="0">
      <p:cViewPr varScale="1">
        <p:scale>
          <a:sx n="58" d="100"/>
          <a:sy n="58" d="100"/>
        </p:scale>
        <p:origin x="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6" d="100"/>
        <a:sy n="46" d="100"/>
      </p:scale>
      <p:origin x="0" y="-51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32150-F52B-4562-9C2C-4746EC7F37A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D9E01-D78D-4A8A-8DC7-C97840D7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61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CC52FF-FADD-4DA8-B61C-C853EA8789E7}"/>
              </a:ext>
            </a:extLst>
          </p:cNvPr>
          <p:cNvSpPr/>
          <p:nvPr userDrawn="1"/>
        </p:nvSpPr>
        <p:spPr>
          <a:xfrm>
            <a:off x="0" y="0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0877" y="2235200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95318F-66C1-4CB0-BE75-1634CC849565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9765BB-16AE-4D07-8558-8BBBB7ED3496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06DBE34-4665-483D-B77D-6DE65D85A8E0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래픽 10">
            <a:extLst>
              <a:ext uri="{FF2B5EF4-FFF2-40B4-BE49-F238E27FC236}">
                <a16:creationId xmlns:a16="http://schemas.microsoft.com/office/drawing/2014/main" id="{D72A1650-633A-404D-A1E5-19BD7D71F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9AFE2BD-B819-4989-A1CC-DE049995A6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7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7B18E7-4B33-4C56-AD37-080DE2EB610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9614" y="844331"/>
            <a:ext cx="11545294" cy="5143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A0D58-5765-4440-B19D-7BE1243AA52B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D4A219-E332-44F9-B66D-D498608EBD2B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F85B90-E116-466E-96BA-0AA2ABD9A537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17B7064-3B66-4315-91E4-5CDAA5110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128EEC53-C4C4-48E3-B119-413D6C8F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5" y="0"/>
            <a:ext cx="10090204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27654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B6715E-9154-42F4-A3A1-3A97D717583D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A27302-6492-4CD2-8630-3D4F8D470E32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00CDAB-0C7B-4C74-AFC5-A841EE3ACAD4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62F1060-C653-4406-A9EA-E4F0C76C12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58BB90F2-927F-4D3D-B30A-9F695F4C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46877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>
            <a:extLst>
              <a:ext uri="{FF2B5EF4-FFF2-40B4-BE49-F238E27FC236}">
                <a16:creationId xmlns:a16="http://schemas.microsoft.com/office/drawing/2014/main" id="{F3FB7D25-C691-4DFF-8CA9-EE17111D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5642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400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00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7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8425F3-86A7-4CAA-B7E4-B80B26E02DC8}"/>
              </a:ext>
            </a:extLst>
          </p:cNvPr>
          <p:cNvSpPr/>
          <p:nvPr userDrawn="1"/>
        </p:nvSpPr>
        <p:spPr>
          <a:xfrm>
            <a:off x="0" y="-1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353" y="881948"/>
            <a:ext cx="11545294" cy="5153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C951EA-CFC1-46B5-BD63-13A84B62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086C469-508A-447A-9417-1B1EF856EA4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6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4" r:id="rId3"/>
    <p:sldLayoutId id="2147483675" r:id="rId4"/>
    <p:sldLayoutId id="2147483676" r:id="rId5"/>
    <p:sldLayoutId id="2147483677" r:id="rId6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SzPct val="70000"/>
        <a:buFont typeface="Wingdings" panose="05000000000000000000" pitchFamily="2" charset="2"/>
        <a:buChar char="v"/>
        <a:defRPr sz="2400" kern="1200">
          <a:solidFill>
            <a:srgbClr val="0070C0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Arial" panose="020B0604020202020204" pitchFamily="34" charset="0"/>
        </a:defRPr>
      </a:lvl2pPr>
      <a:lvl3pPr marL="12001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2">
              <a:lumMod val="7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32.png"/><Relationship Id="rId5" Type="http://schemas.openxmlformats.org/officeDocument/2006/relationships/tags" Target="../tags/tag13.xml"/><Relationship Id="rId10" Type="http://schemas.openxmlformats.org/officeDocument/2006/relationships/image" Target="../media/image31.png"/><Relationship Id="rId4" Type="http://schemas.openxmlformats.org/officeDocument/2006/relationships/tags" Target="../tags/tag12.xml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장난감, 방, 남자이(가) 표시된 사진&#10;&#10;자동 생성된 설명">
            <a:extLst>
              <a:ext uri="{FF2B5EF4-FFF2-40B4-BE49-F238E27FC236}">
                <a16:creationId xmlns:a16="http://schemas.microsoft.com/office/drawing/2014/main" id="{CBD0BBEC-B0B7-4A66-AF67-610725829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96C5D6-A6A9-4E06-A520-3E066D3E0210}"/>
              </a:ext>
            </a:extLst>
          </p:cNvPr>
          <p:cNvSpPr/>
          <p:nvPr/>
        </p:nvSpPr>
        <p:spPr>
          <a:xfrm>
            <a:off x="8323086" y="6220395"/>
            <a:ext cx="1051057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Hongsuk Yi</a:t>
            </a:r>
            <a:endParaRPr kumimoji="1" lang="ko-KR" alt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9635ED-FCF3-4851-9978-77FE797545C0}"/>
              </a:ext>
            </a:extLst>
          </p:cNvPr>
          <p:cNvSpPr/>
          <p:nvPr/>
        </p:nvSpPr>
        <p:spPr>
          <a:xfrm>
            <a:off x="1034676" y="1331220"/>
            <a:ext cx="10122647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fontAlgn="base"/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</a:rPr>
              <a:t>13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</a:rPr>
              <a:t>주 </a:t>
            </a:r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</a:rPr>
              <a:t>DNN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</a:rPr>
              <a:t> 회귀 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CAED6A-2B8B-41D1-9DE6-37B95FD871E0}"/>
              </a:ext>
            </a:extLst>
          </p:cNvPr>
          <p:cNvSpPr/>
          <p:nvPr/>
        </p:nvSpPr>
        <p:spPr>
          <a:xfrm>
            <a:off x="3278595" y="238812"/>
            <a:ext cx="85379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인공지능특론</a:t>
            </a:r>
            <a:r>
              <a:rPr lang="ko-KR" altLang="en-US" sz="3200" dirty="0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(Advanced Artificial Intelligence)</a:t>
            </a:r>
            <a:endParaRPr lang="ko-KR" altLang="en-US" sz="3200" dirty="0">
              <a:solidFill>
                <a:srgbClr val="0070C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D8E700-1E13-42C8-A466-1AC8885FF6D4}"/>
              </a:ext>
            </a:extLst>
          </p:cNvPr>
          <p:cNvSpPr/>
          <p:nvPr/>
        </p:nvSpPr>
        <p:spPr>
          <a:xfrm>
            <a:off x="10032617" y="6220394"/>
            <a:ext cx="964037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KISTI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C79507-219A-4A39-9CA1-1E1554898786}"/>
              </a:ext>
            </a:extLst>
          </p:cNvPr>
          <p:cNvSpPr/>
          <p:nvPr/>
        </p:nvSpPr>
        <p:spPr>
          <a:xfrm>
            <a:off x="2139203" y="457283"/>
            <a:ext cx="679673" cy="41665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2023</a:t>
            </a:r>
            <a:endParaRPr kumimoji="1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353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DCB38D-C0C4-4AEA-BFE2-1510D8F5B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8B6692-31FF-4250-A77D-75D62833963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/>
              <a:t>케라스로 모델을 만드는 기본적인 형식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model = keras.models.Sequential() </a:t>
            </a:r>
          </a:p>
          <a:p>
            <a:pPr lvl="1"/>
            <a:r>
              <a:rPr lang="en-US" altLang="ko-KR"/>
              <a:t>Seauential</a:t>
            </a:r>
            <a:r>
              <a:rPr lang="ko-KR" altLang="en-US"/>
              <a:t>로 모델을 이라는 이름을 만들고</a:t>
            </a:r>
            <a:endParaRPr lang="en-US" altLang="ko-KR"/>
          </a:p>
          <a:p>
            <a:r>
              <a:rPr lang="en-US" altLang="ko-KR"/>
              <a:t>model.add(keras.layers.Dense(1, input_dim=1))</a:t>
            </a:r>
          </a:p>
          <a:p>
            <a:pPr lvl="1"/>
            <a:r>
              <a:rPr lang="en-US" altLang="ko-KR"/>
              <a:t>add</a:t>
            </a:r>
            <a:r>
              <a:rPr lang="ko-KR" altLang="en-US"/>
              <a:t>를 통해서 필요한 사항을 추가해 나간다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첫 인자 </a:t>
            </a:r>
            <a:r>
              <a:rPr lang="en-US" altLang="ko-KR"/>
              <a:t>1</a:t>
            </a:r>
            <a:r>
              <a:rPr lang="ko-KR" altLang="en-US"/>
              <a:t>은 출력의 차원</a:t>
            </a:r>
            <a:endParaRPr lang="en-US" altLang="ko-KR"/>
          </a:p>
          <a:p>
            <a:pPr lvl="1"/>
            <a:r>
              <a:rPr lang="ko-KR" altLang="en-US"/>
              <a:t>두 번째 인자 </a:t>
            </a:r>
            <a:r>
              <a:rPr lang="en-US" altLang="ko-KR"/>
              <a:t>input_dim</a:t>
            </a:r>
            <a:r>
              <a:rPr lang="ko-KR" altLang="en-US"/>
              <a:t>은 입력의 차원을 정의 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C62133-F386-45A4-8733-D63A8647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(lab) </a:t>
            </a:r>
            <a:r>
              <a:rPr lang="ko-KR" altLang="en-US" b="1"/>
              <a:t>케라스로 구현하는 선형 회귀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300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D01BE0-5160-43F8-8723-BBAFD84F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766162-E631-4100-99AA-56D9A4EC3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케라스로 구현하는 선형 회귀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76D2109-F615-4E41-A18B-8F17D71B8EF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613819" y="1290637"/>
            <a:ext cx="70961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13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D01BE0-5160-43F8-8723-BBAFD84F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766162-E631-4100-99AA-56D9A4EC3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케라스로 구현하는 선형 회귀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FF7839-7B7A-4999-A519-D7BD3D0E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37" y="1007815"/>
            <a:ext cx="73914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58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D01BE0-5160-43F8-8723-BBAFD84F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766162-E631-4100-99AA-56D9A4EC3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케라스로 구현하는 선형 회귀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0B96AF-3812-4A60-9182-1D9AA8ECF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85" y="1093103"/>
            <a:ext cx="92297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92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D01BE0-5160-43F8-8723-BBAFD84F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766162-E631-4100-99AA-56D9A4EC3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케라스로 구현하는 선형 회귀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A97615-9F48-4879-ACCB-5A865F1E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102" y="879477"/>
            <a:ext cx="58483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23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53B8DE-BBEB-4A20-A848-3287888B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7B7DC0-A6A8-4CA1-8F26-E092F40EB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케라스로 구현하는 선형 회귀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3F2868-BB20-4862-B49A-6436559B4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505" y="692943"/>
            <a:ext cx="6678817" cy="5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50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1CD58FA-FFF9-472C-BADF-36E9A1EA8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876" y="2235200"/>
            <a:ext cx="10279393" cy="2387600"/>
          </a:xfrm>
        </p:spPr>
        <p:txBody>
          <a:bodyPr>
            <a:normAutofit/>
          </a:bodyPr>
          <a:lstStyle/>
          <a:p>
            <a:r>
              <a:rPr lang="en-US" altLang="ko-KR" dirty="0"/>
              <a:t>TF</a:t>
            </a:r>
            <a:r>
              <a:rPr lang="ko-KR" altLang="en-US" dirty="0"/>
              <a:t>로 비선형회귀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748236-A367-4256-AE86-0F8DC048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033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041B8-E2A6-4F9D-840E-0520FC0F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218AEC-C2CF-4B2C-8B94-2D0847EC9B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/>
              <a:t>로지스틱 회귀 개요 </a:t>
            </a:r>
            <a:endParaRPr lang="en-US" altLang="ko-KR"/>
          </a:p>
          <a:p>
            <a:pPr lvl="1"/>
            <a:r>
              <a:rPr lang="ko-KR" altLang="en-US"/>
              <a:t>둘 중 하나를 결정하는 문제를 이진 분류</a:t>
            </a:r>
            <a:r>
              <a:rPr lang="en-US" altLang="ko-KR"/>
              <a:t>(Binary Classification)</a:t>
            </a:r>
            <a:r>
              <a:rPr lang="ko-KR" altLang="en-US"/>
              <a:t>라고 합니다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이런 문제를 풀기 위한 알고리즘으로 로지스틱 회귀</a:t>
            </a:r>
            <a:r>
              <a:rPr lang="en-US" altLang="ko-KR"/>
              <a:t>(Logistic Regression)</a:t>
            </a:r>
            <a:r>
              <a:rPr lang="ko-KR" altLang="en-US"/>
              <a:t>가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C4DCF5-3CF5-4859-A3B7-9B61A1CB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로지스틱 회귀</a:t>
            </a:r>
            <a:r>
              <a:rPr lang="en-US" altLang="ko-KR" b="1"/>
              <a:t>(Logistic Regression)</a:t>
            </a:r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DE3C31B-1325-458C-8CA1-3E289E8AE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22" y="2287919"/>
            <a:ext cx="5405895" cy="289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2240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041B8-E2A6-4F9D-840E-0520FC0F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C4DCF5-3CF5-4859-A3B7-9B61A1CB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로지스틱 회귀</a:t>
            </a:r>
            <a:r>
              <a:rPr lang="en-US" altLang="ko-KR"/>
              <a:t>(Logistic Regression)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804FE1-1FBA-4F8B-9949-3F857F1972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51" y="1835287"/>
            <a:ext cx="5892572" cy="33676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B6376A-D7C0-41F4-A756-4F20412C6B7C}"/>
              </a:ext>
            </a:extLst>
          </p:cNvPr>
          <p:cNvSpPr/>
          <p:nvPr/>
        </p:nvSpPr>
        <p:spPr>
          <a:xfrm>
            <a:off x="6668826" y="4095412"/>
            <a:ext cx="2699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e=2.718281...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자연 상수</a:t>
            </a:r>
            <a:endParaRPr lang="ko-KR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FFC9659-0286-4F0A-B2C0-2FE971785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2872" y="2567962"/>
            <a:ext cx="5040495" cy="357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A9BA561-9F0B-40B6-BF7D-B3CD4DADBAF3}"/>
              </a:ext>
            </a:extLst>
          </p:cNvPr>
          <p:cNvSpPr/>
          <p:nvPr/>
        </p:nvSpPr>
        <p:spPr>
          <a:xfrm>
            <a:off x="6570574" y="2987072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# x + 0.5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9A887B-5089-4B58-AE0F-BB1567C119CE}"/>
              </a:ext>
            </a:extLst>
          </p:cNvPr>
          <p:cNvSpPr/>
          <p:nvPr/>
        </p:nvSpPr>
        <p:spPr>
          <a:xfrm>
            <a:off x="6570574" y="3501596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70C0"/>
                </a:solidFill>
                <a:latin typeface="Consolas" panose="020B0609020204030204" pitchFamily="49" charset="0"/>
              </a:rPr>
              <a:t># x + 1.5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814149-BACA-4AEB-BB71-A3E8F80B1853}"/>
              </a:ext>
            </a:extLst>
          </p:cNvPr>
          <p:cNvSpPr/>
          <p:nvPr/>
        </p:nvSpPr>
        <p:spPr>
          <a:xfrm>
            <a:off x="1533151" y="1000291"/>
            <a:ext cx="3615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시그모이드 함수</a:t>
            </a:r>
            <a:r>
              <a:rPr lang="en-US" altLang="ko-KR" b="1"/>
              <a:t>(Sigmoid function)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807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041B8-E2A6-4F9D-840E-0520FC0F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218AEC-C2CF-4B2C-8B94-2D0847EC9B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/>
              <a:t>목적 함수</a:t>
            </a:r>
            <a:r>
              <a:rPr lang="en-US" altLang="ko-KR"/>
              <a:t>(objective function)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크로스 엔트로피 함수 </a:t>
            </a:r>
            <a:r>
              <a:rPr lang="en-US" altLang="ko-KR"/>
              <a:t>(Cross Entropy) </a:t>
            </a:r>
          </a:p>
          <a:p>
            <a:pPr lvl="1"/>
            <a:r>
              <a:rPr lang="ko-KR" altLang="en-US"/>
              <a:t>로지스틱 회귀에서 찾아낸 비용함수를 말한다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r>
              <a:rPr lang="en-US" altLang="ko-KR"/>
              <a:t>	</a:t>
            </a:r>
          </a:p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C4DCF5-3CF5-4859-A3B7-9B61A1CB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로지스틱 비용 함수</a:t>
            </a:r>
            <a:r>
              <a:rPr lang="en-US" altLang="ko-KR" b="1"/>
              <a:t>(Cost function)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6E589E-C1F2-4D38-B690-1D8C31A3086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26" y="1465291"/>
            <a:ext cx="4998106" cy="398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8B92C4-EDF9-4E12-BA1A-FCE20F88CF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26" y="2018194"/>
            <a:ext cx="4877336" cy="4467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BA62F9-8527-492C-921A-BD0DC7ABC6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26" y="3944964"/>
            <a:ext cx="5107374" cy="2983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A73A2B-BF97-422D-B943-D5B6D1803E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26" y="4532162"/>
            <a:ext cx="5259238" cy="279266"/>
          </a:xfrm>
          <a:prstGeom prst="rect">
            <a:avLst/>
          </a:prstGeom>
        </p:spPr>
      </p:pic>
      <p:pic>
        <p:nvPicPr>
          <p:cNvPr id="10" name="Picture 2" descr="https://wikidocs.net/images/page/22881/%EC%86%90%EC%8B%A4%ED%95%A8%EC%88%98.PNG">
            <a:extLst>
              <a:ext uri="{FF2B5EF4-FFF2-40B4-BE49-F238E27FC236}">
                <a16:creationId xmlns:a16="http://schemas.microsoft.com/office/drawing/2014/main" id="{EC7BF5E0-6769-4825-AE0A-EDC671E1A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495" y="1396958"/>
            <a:ext cx="3279480" cy="241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2BE347-05DC-471B-AD75-4F75B83B6E6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55" y="5680843"/>
            <a:ext cx="7674370" cy="3377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22A98C-307D-4FC1-8084-950DDC5E7B2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55" y="5235398"/>
            <a:ext cx="7854639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43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1CD58FA-FFF9-472C-BADF-36E9A1EA8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876" y="2235200"/>
            <a:ext cx="9732087" cy="2387600"/>
          </a:xfrm>
        </p:spPr>
        <p:txBody>
          <a:bodyPr>
            <a:normAutofit/>
          </a:bodyPr>
          <a:lstStyle/>
          <a:p>
            <a:r>
              <a:rPr lang="ko-KR" altLang="en-US" dirty="0"/>
              <a:t>교통 흐름 </a:t>
            </a:r>
            <a:r>
              <a:rPr lang="en-US" altLang="ko-KR" dirty="0"/>
              <a:t>MLP </a:t>
            </a:r>
            <a:r>
              <a:rPr lang="ko-KR" altLang="en-US" dirty="0"/>
              <a:t>선형회귀 모델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748236-A367-4256-AE86-0F8DC048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156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041B8-E2A6-4F9D-840E-0520FC0F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218AEC-C2CF-4B2C-8B94-2D0847EC9B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: </a:t>
            </a:r>
            <a:r>
              <a:rPr lang="ko-KR" altLang="en-US"/>
              <a:t>학생들이 시험 성적에 따라서 합격</a:t>
            </a:r>
            <a:r>
              <a:rPr lang="en-US" altLang="ko-KR"/>
              <a:t>, </a:t>
            </a:r>
            <a:r>
              <a:rPr lang="ko-KR" altLang="en-US"/>
              <a:t>불합격이 기재된 데이터가 있다고 가정</a:t>
            </a:r>
            <a:endParaRPr lang="en-US" altLang="ko-KR"/>
          </a:p>
          <a:p>
            <a:pPr lvl="1"/>
            <a:r>
              <a:rPr lang="ko-KR" altLang="en-US"/>
              <a:t>시험 성적이 </a:t>
            </a:r>
            <a:r>
              <a:rPr lang="en-US" altLang="ko-KR"/>
              <a:t>x</a:t>
            </a:r>
            <a:r>
              <a:rPr lang="ko-KR" altLang="en-US"/>
              <a:t>라면</a:t>
            </a:r>
            <a:r>
              <a:rPr lang="en-US" altLang="ko-KR"/>
              <a:t>, </a:t>
            </a:r>
            <a:r>
              <a:rPr lang="ko-KR" altLang="en-US"/>
              <a:t>합불 결과는 </a:t>
            </a:r>
            <a:r>
              <a:rPr lang="en-US" altLang="ko-KR"/>
              <a:t>y</a:t>
            </a:r>
            <a:r>
              <a:rPr lang="ko-KR" altLang="en-US"/>
              <a:t>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시험의 커트라인은 공개되지 않았는데 이 데이터로부터 특정 점수를 얻었을 때의 합격</a:t>
            </a:r>
            <a:r>
              <a:rPr lang="en-US" altLang="ko-KR"/>
              <a:t>, </a:t>
            </a:r>
            <a:r>
              <a:rPr lang="ko-KR" altLang="en-US"/>
              <a:t>불합격 여부를 판정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C4DCF5-3CF5-4859-A3B7-9B61A1CB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이진 분류</a:t>
            </a:r>
            <a:r>
              <a:rPr lang="en-US" altLang="ko-KR" b="1"/>
              <a:t>(Binary Classification)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35B3AB-1172-43A6-9EC6-F254E513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50" y="2366782"/>
            <a:ext cx="1819275" cy="2676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FAB205-CB95-4D03-975D-0A251E982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889" y="2304869"/>
            <a:ext cx="4953000" cy="280035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44B37C-F777-4F17-BE1E-BB8CED313EA0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497125" y="3705044"/>
            <a:ext cx="587764" cy="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671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761325-4AF6-46CC-8B06-B33DB88AC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88DC7A9-2203-496B-BFB0-7BE961EB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Tensorflow 2.x</a:t>
            </a:r>
            <a:r>
              <a:rPr lang="ko-KR" altLang="en-US" b="0"/>
              <a:t>로 시작하는 로지스틱 회귀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3DBEB9-659E-4CF5-8AE2-888AD1CE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44" y="981163"/>
            <a:ext cx="86391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4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761325-4AF6-46CC-8B06-B33DB88AC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88DC7A9-2203-496B-BFB0-7BE961EB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Tensorflow 2.x</a:t>
            </a:r>
            <a:r>
              <a:rPr lang="ko-KR" altLang="en-US" b="0"/>
              <a:t>로 시작하는 로지스틱 회귀</a:t>
            </a: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49BF2-509F-4AB3-B394-AFAD6D9C9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111323"/>
            <a:ext cx="88106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67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761325-4AF6-46CC-8B06-B33DB88AC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88DC7A9-2203-496B-BFB0-7BE961EB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Tensorflow 2.x</a:t>
            </a:r>
            <a:r>
              <a:rPr lang="ko-KR" altLang="en-US" b="0"/>
              <a:t>로 시작하는 로지스틱 회귀</a:t>
            </a: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F6331F-8EBB-4446-B7B2-AA0436B7F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952500"/>
            <a:ext cx="61341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00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761325-4AF6-46CC-8B06-B33DB88AC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88DC7A9-2203-496B-BFB0-7BE961EB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Tensorflow 2.x</a:t>
            </a:r>
            <a:r>
              <a:rPr lang="ko-KR" altLang="en-US" b="0"/>
              <a:t>로 시작하는 로지스틱 회귀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CAF21-AE7F-4E41-BD7D-B6C574AA6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58" y="1039404"/>
            <a:ext cx="7772400" cy="258127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8E6315E-18E5-43EF-8EE3-09613671A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157" y="2801127"/>
            <a:ext cx="5141469" cy="363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352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B3823C-E2B3-4B02-862A-9B30DDC2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35EF5-52D5-4C3F-A914-CD05DF87F2D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sklearn</a:t>
            </a:r>
            <a:r>
              <a:rPr lang="ko-KR" altLang="en-US"/>
              <a:t>에서 </a:t>
            </a:r>
            <a:r>
              <a:rPr lang="en-US" altLang="ko-KR"/>
              <a:t>learning_curve</a:t>
            </a:r>
            <a:r>
              <a:rPr lang="ko-KR" altLang="en-US"/>
              <a:t>의 </a:t>
            </a:r>
            <a:r>
              <a:rPr lang="en-US" altLang="ko-KR"/>
              <a:t>score</a:t>
            </a:r>
            <a:r>
              <a:rPr lang="ko-KR" altLang="en-US"/>
              <a:t>는 높은 값이 좋은 성능으로 표현함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회귀에서 </a:t>
            </a:r>
            <a:r>
              <a:rPr lang="en-US" altLang="ko-KR"/>
              <a:t>MSE </a:t>
            </a:r>
            <a:r>
              <a:rPr lang="ko-KR" altLang="en-US"/>
              <a:t>보다는 </a:t>
            </a:r>
            <a:r>
              <a:rPr lang="en-US" altLang="ko-KR"/>
              <a:t>Negative MSE</a:t>
            </a:r>
            <a:r>
              <a:rPr lang="ko-KR" altLang="en-US"/>
              <a:t>를 사용함 </a:t>
            </a:r>
            <a:endParaRPr lang="en-US" altLang="ko-KR"/>
          </a:p>
          <a:p>
            <a:pPr lvl="1"/>
            <a:r>
              <a:rPr lang="en-US" altLang="ko-KR"/>
              <a:t>R2</a:t>
            </a:r>
            <a:r>
              <a:rPr lang="ko-KR" altLang="en-US"/>
              <a:t>도 사용함 </a:t>
            </a:r>
            <a:endParaRPr lang="en-US" altLang="ko-KR"/>
          </a:p>
          <a:p>
            <a:r>
              <a:rPr lang="en-US" altLang="ko-KR"/>
              <a:t>sklearn</a:t>
            </a:r>
            <a:r>
              <a:rPr lang="ko-KR" altLang="en-US"/>
              <a:t>에서 </a:t>
            </a:r>
            <a:r>
              <a:rPr lang="en-US" altLang="ko-KR"/>
              <a:t>Regression learning_curve</a:t>
            </a:r>
            <a:r>
              <a:rPr lang="ko-KR" altLang="en-US"/>
              <a:t>의 </a:t>
            </a:r>
            <a:r>
              <a:rPr lang="en-US" altLang="ko-KR"/>
              <a:t>score</a:t>
            </a:r>
            <a:r>
              <a:rPr lang="ko-KR" altLang="en-US"/>
              <a:t>는 </a:t>
            </a:r>
            <a:r>
              <a:rPr lang="en-US" altLang="ko-KR"/>
              <a:t>deafult</a:t>
            </a:r>
            <a:r>
              <a:rPr lang="ko-KR" altLang="en-US"/>
              <a:t>로 </a:t>
            </a:r>
            <a:r>
              <a:rPr lang="en-US" altLang="ko-KR"/>
              <a:t>R2</a:t>
            </a:r>
            <a:r>
              <a:rPr lang="ko-KR" altLang="en-US"/>
              <a:t>를 사용함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D9BE197-3DFC-441F-B372-CC6BEBC7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sklearn learning curve : Regression</a:t>
            </a:r>
            <a:r>
              <a:rPr lang="ko-KR" altLang="en-US"/>
              <a:t>에서 </a:t>
            </a:r>
            <a:r>
              <a:rPr lang="en-US" altLang="ko-KR"/>
              <a:t>R2 </a:t>
            </a:r>
            <a:r>
              <a:rPr lang="ko-KR" altLang="en-US"/>
              <a:t>스코어 사용</a:t>
            </a:r>
          </a:p>
        </p:txBody>
      </p:sp>
      <p:pic>
        <p:nvPicPr>
          <p:cNvPr id="6" name="Picture 4" descr="Learning Curve on the Energy dataset using RidgeCV">
            <a:extLst>
              <a:ext uri="{FF2B5EF4-FFF2-40B4-BE49-F238E27FC236}">
                <a16:creationId xmlns:a16="http://schemas.microsoft.com/office/drawing/2014/main" id="{79A0E73B-5892-40B4-895C-0D6152999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528" y="2514625"/>
            <a:ext cx="5282100" cy="363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asso, Ridge, ElasticNet-L1, L2규제를 적용한 선형 알고리즘">
            <a:extLst>
              <a:ext uri="{FF2B5EF4-FFF2-40B4-BE49-F238E27FC236}">
                <a16:creationId xmlns:a16="http://schemas.microsoft.com/office/drawing/2014/main" id="{4EAF4061-FB91-482F-8DC3-7E779EF5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4" y="2900500"/>
            <a:ext cx="3759484" cy="74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548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70032F-F32B-4B5E-8ADC-8E99A8791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37FA03-E60D-46F2-9577-0EE2025F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회귀의 평가지표</a:t>
            </a:r>
            <a:r>
              <a:rPr lang="en-US" altLang="ko-KR"/>
              <a:t>(default): </a:t>
            </a:r>
            <a:r>
              <a:rPr lang="ko-KR" altLang="en-US"/>
              <a:t>설명력</a:t>
            </a:r>
            <a:r>
              <a:rPr lang="en-US" altLang="ko-KR"/>
              <a:t>(</a:t>
            </a:r>
            <a:r>
              <a:rPr lang="ko-KR" altLang="en-US"/>
              <a:t>결정계수</a:t>
            </a:r>
            <a:r>
              <a:rPr lang="en-US" altLang="ko-KR"/>
              <a:t>, R2)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502594-7056-4004-A753-7B1C12F04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8" y="1469441"/>
            <a:ext cx="105441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82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1CD58FA-FFF9-472C-BADF-36E9A1EA8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교통 회귀 문제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748236-A367-4256-AE86-0F8DC048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494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D851C07-3D03-4956-A819-A1BE86BBC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"/>
          <a:stretch/>
        </p:blipFill>
        <p:spPr>
          <a:xfrm>
            <a:off x="587263" y="859356"/>
            <a:ext cx="9130888" cy="446673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240B95-500C-42A4-A36A-E373AFDC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02A39A8-9DA5-4BF7-BF2E-D2E09CEB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코랩에서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읽어오기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5F7735-ED44-44AD-A7E8-39BFB1E82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427" y="4688503"/>
            <a:ext cx="4967310" cy="1565043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B94CB06-E788-4404-8EF7-C9D69037DF5C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5822600" y="4656197"/>
            <a:ext cx="144935" cy="1484720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17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240B95-500C-42A4-A36A-E373AFDC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02A39A8-9DA5-4BF7-BF2E-D2E09CEB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교통량</a:t>
            </a:r>
            <a:r>
              <a:rPr lang="en-US" altLang="ko-KR" dirty="0"/>
              <a:t>(</a:t>
            </a:r>
            <a:r>
              <a:rPr lang="en-US" altLang="ko-KR" dirty="0" err="1"/>
              <a:t>ToVol</a:t>
            </a:r>
            <a:r>
              <a:rPr lang="en-US" altLang="ko-KR" dirty="0"/>
              <a:t>)</a:t>
            </a:r>
            <a:r>
              <a:rPr lang="ko-KR" altLang="en-US" dirty="0"/>
              <a:t>와 차량속도</a:t>
            </a:r>
            <a:r>
              <a:rPr lang="en-US" altLang="ko-KR" dirty="0"/>
              <a:t>(Speed)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F953D0-590F-4844-A0DC-533E0501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53" y="830518"/>
            <a:ext cx="4819650" cy="4381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4C2C2D6-819A-4D70-9E20-84B603AC4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8" y="1562408"/>
            <a:ext cx="4659655" cy="319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F77E45-E208-473A-833A-C36D9F495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419" y="1562408"/>
            <a:ext cx="4764137" cy="319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7FEA37-2D99-41AE-9149-5A1473DC9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149" y="801943"/>
            <a:ext cx="46386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00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245449-3A82-4846-8BF3-7931182F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회귀의 역사 </a:t>
            </a:r>
            <a:endParaRPr lang="en-US" altLang="ko-KR" dirty="0"/>
          </a:p>
          <a:p>
            <a:pPr lvl="1"/>
            <a:r>
              <a:rPr lang="ko-KR" altLang="en-US" dirty="0"/>
              <a:t>영국의 </a:t>
            </a:r>
            <a:r>
              <a:rPr lang="ko-KR" altLang="en-US"/>
              <a:t>통계학자 갈톤</a:t>
            </a:r>
            <a:r>
              <a:rPr lang="en-US" altLang="ko-KR" dirty="0"/>
              <a:t>(</a:t>
            </a:r>
            <a:r>
              <a:rPr lang="en-US" altLang="ko-KR"/>
              <a:t>Galton)</a:t>
            </a:r>
            <a:r>
              <a:rPr lang="ko-KR" altLang="en-US"/>
              <a:t>의 </a:t>
            </a:r>
            <a:r>
              <a:rPr lang="ko-KR" altLang="en-US" dirty="0"/>
              <a:t>유전적 </a:t>
            </a:r>
            <a:r>
              <a:rPr lang="ko-KR" altLang="en-US" dirty="0" err="1"/>
              <a:t>특성중에</a:t>
            </a:r>
            <a:r>
              <a:rPr lang="ko-KR" altLang="en-US" dirty="0"/>
              <a:t> 부모와 자식의 키 관계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사람의 키는 평균 키로 회귀</a:t>
            </a:r>
            <a:r>
              <a:rPr lang="en-US" altLang="ko-KR" dirty="0"/>
              <a:t>(Regression)</a:t>
            </a:r>
            <a:r>
              <a:rPr lang="ko-KR" altLang="en-US" dirty="0"/>
              <a:t>하려는 경향을 가진다는 자연의 법칙이 있다</a:t>
            </a:r>
            <a:r>
              <a:rPr lang="en-US" altLang="ko-KR" dirty="0"/>
              <a:t>“</a:t>
            </a:r>
          </a:p>
          <a:p>
            <a:pPr lvl="1"/>
            <a:r>
              <a:rPr lang="ko-KR" altLang="en-US" dirty="0"/>
              <a:t>회귀 </a:t>
            </a:r>
            <a:r>
              <a:rPr lang="ko-KR" altLang="en-US"/>
              <a:t>분석은 데이터 </a:t>
            </a:r>
            <a:r>
              <a:rPr lang="ko-KR" altLang="en-US" dirty="0"/>
              <a:t>값이 평균과 같은 일정한 값으로 돌아가려는 경향을 이용한 </a:t>
            </a:r>
            <a:r>
              <a:rPr lang="ko-KR" altLang="en-US"/>
              <a:t>통계학 기법</a:t>
            </a:r>
            <a:r>
              <a:rPr lang="en-US" altLang="ko-KR"/>
              <a:t> </a:t>
            </a:r>
          </a:p>
          <a:p>
            <a:pPr lvl="1"/>
            <a:endParaRPr lang="en-US" altLang="ko-KR"/>
          </a:p>
          <a:p>
            <a:r>
              <a:rPr lang="ko-KR" altLang="en-US"/>
              <a:t>지도학습은 </a:t>
            </a:r>
            <a:r>
              <a:rPr lang="en-US" altLang="ko-KR"/>
              <a:t>2</a:t>
            </a:r>
            <a:r>
              <a:rPr lang="ko-KR" altLang="en-US"/>
              <a:t>가지 유형으로 나눔</a:t>
            </a:r>
            <a:endParaRPr lang="en-US" altLang="ko-KR"/>
          </a:p>
          <a:p>
            <a:pPr lvl="1"/>
            <a:r>
              <a:rPr lang="ko-KR" altLang="en-US"/>
              <a:t>회귀는 연속적인 숫자 값</a:t>
            </a:r>
            <a:endParaRPr lang="en-US" altLang="ko-KR"/>
          </a:p>
          <a:p>
            <a:pPr lvl="1"/>
            <a:r>
              <a:rPr lang="ko-KR" altLang="en-US"/>
              <a:t>분류는 예측값이 카테고리와 같은 이산형 클래스 값 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선형회귀</a:t>
            </a:r>
            <a:endParaRPr lang="en-US" altLang="ko-KR"/>
          </a:p>
          <a:p>
            <a:pPr lvl="1"/>
            <a:r>
              <a:rPr lang="ko-KR" altLang="en-US"/>
              <a:t>실제 값과 예측 값의 차이를 최소화하는 직선형 회귀선을 최적화하는 방식</a:t>
            </a:r>
            <a:endParaRPr lang="en-US" altLang="ko-KR"/>
          </a:p>
          <a:p>
            <a:pPr lvl="1"/>
            <a:r>
              <a:rPr lang="ko-KR" altLang="en-US"/>
              <a:t>단순 선형회귀는 </a:t>
            </a:r>
            <a:r>
              <a:rPr lang="en-US" altLang="ko-KR"/>
              <a:t>1</a:t>
            </a:r>
            <a:r>
              <a:rPr lang="ko-KR" altLang="en-US"/>
              <a:t>개의 독립변수</a:t>
            </a:r>
            <a:r>
              <a:rPr lang="en-US" altLang="ko-KR"/>
              <a:t>, 1</a:t>
            </a:r>
            <a:r>
              <a:rPr lang="ko-KR" altLang="en-US"/>
              <a:t>개의 종속변수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주택 가격이 주택의 크기로만 결정된다고 해보면</a:t>
            </a:r>
            <a:r>
              <a:rPr lang="en-US" altLang="ko-KR"/>
              <a:t>,</a:t>
            </a:r>
          </a:p>
          <a:p>
            <a:pPr lvl="1"/>
            <a:endParaRPr lang="en-US" altLang="ko-KR"/>
          </a:p>
          <a:p>
            <a:pPr marL="342900" lvl="1" indent="0">
              <a:buNone/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</a:t>
            </a:r>
            <a:r>
              <a:rPr lang="en-US" altLang="ko-KR" dirty="0"/>
              <a:t>(Regression) </a:t>
            </a:r>
            <a:r>
              <a:rPr lang="ko-KR" altLang="en-US" dirty="0"/>
              <a:t>소개</a:t>
            </a:r>
            <a:r>
              <a:rPr lang="en-US" altLang="ko-KR" dirty="0"/>
              <a:t>(1)</a:t>
            </a:r>
            <a:r>
              <a:rPr lang="ko-KR" altLang="en-US" dirty="0"/>
              <a:t>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20F6C1-9909-4167-AAC3-C3897EC8E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676" y="2462027"/>
            <a:ext cx="1857003" cy="259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58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240B95-500C-42A4-A36A-E373AFDC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02A39A8-9DA5-4BF7-BF2E-D2E09CEB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도로 점유율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931796-A729-43C0-85BD-97F4AF756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33" y="893660"/>
            <a:ext cx="5038725" cy="3905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946EE6E-B317-4953-9B57-097DF13C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070" y="1639990"/>
            <a:ext cx="6353175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185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240B95-500C-42A4-A36A-E373AFDC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02A39A8-9DA5-4BF7-BF2E-D2E09CEB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Multivariate Regression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321A72-013B-4F4F-9F4A-B9C626AD4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88" y="780150"/>
            <a:ext cx="8566877" cy="529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46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CDD043-912C-4D02-8E70-F683C452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4373E86-4EEC-491D-A520-52647E1E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최대 속도 확인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17B2AE-29E1-403F-B20D-281576207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157" y="956746"/>
            <a:ext cx="59626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30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A4565E-AEB5-4FEF-B5E7-6905E6387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5BE583B-E96B-443A-86AB-97DD80959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999349-091E-4AEB-88F3-B85D1B7D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762000"/>
            <a:ext cx="85153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15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240B95-500C-42A4-A36A-E373AFDC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02A39A8-9DA5-4BF7-BF2E-D2E09CEB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</a:t>
            </a:r>
            <a:r>
              <a:rPr lang="ko-KR" altLang="en-US" dirty="0"/>
              <a:t>과 </a:t>
            </a:r>
            <a:r>
              <a:rPr lang="en-US" altLang="ko-KR" dirty="0"/>
              <a:t>test</a:t>
            </a:r>
            <a:r>
              <a:rPr lang="ko-KR" altLang="en-US" dirty="0"/>
              <a:t>를 </a:t>
            </a:r>
            <a:r>
              <a:rPr lang="en-US" altLang="ko-KR" dirty="0"/>
              <a:t>8:2</a:t>
            </a:r>
            <a:r>
              <a:rPr lang="ko-KR" altLang="en-US" dirty="0"/>
              <a:t>로 분할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9E6D76-8F8D-4EC3-A315-9A3783B4B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08" y="1222126"/>
            <a:ext cx="103155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25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240B95-500C-42A4-A36A-E373AFDC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02A39A8-9DA5-4BF7-BF2E-D2E09CEB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</a:t>
            </a:r>
            <a:r>
              <a:rPr lang="en-US" altLang="ko-KR" dirty="0"/>
              <a:t>(feature) </a:t>
            </a:r>
            <a:r>
              <a:rPr lang="ko-KR" altLang="en-US" dirty="0"/>
              <a:t>정규화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2871ED-E8BA-4AA1-8F70-7229667FE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02" y="1218038"/>
            <a:ext cx="48577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50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240B95-500C-42A4-A36A-E373AFDC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02A39A8-9DA5-4BF7-BF2E-D2E09CEB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DNN </a:t>
            </a:r>
            <a:r>
              <a:rPr lang="ko-KR" altLang="en-US" dirty="0"/>
              <a:t>회귀 모델 만들자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1985A2-3C5B-4AAF-95BB-9BC7B11DA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086"/>
          <a:stretch/>
        </p:blipFill>
        <p:spPr>
          <a:xfrm>
            <a:off x="1079538" y="799182"/>
            <a:ext cx="8334375" cy="12719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1DAE88-A0A5-4660-8FEB-5623AACDE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38" y="2009890"/>
            <a:ext cx="78295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73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240B95-500C-42A4-A36A-E373AFDC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02A39A8-9DA5-4BF7-BF2E-D2E09CEB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 모델 아키텍처 및 파라미터 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F9BAEF-5BC3-4B26-92E1-062E1EE4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1281112"/>
            <a:ext cx="86963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7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7A3773-B0B8-405B-A126-7E869D5C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6553D14-D009-48AE-A3CF-80854EFB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</p:spPr>
        <p:txBody>
          <a:bodyPr/>
          <a:lstStyle/>
          <a:p>
            <a:r>
              <a:rPr lang="en-US" altLang="ko-KR" dirty="0"/>
              <a:t>DNN</a:t>
            </a:r>
            <a:r>
              <a:rPr lang="ko-KR" altLang="en-US" dirty="0"/>
              <a:t> 회귀 모델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E40C25-01FB-4600-8C60-315F05AD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00" y="1068989"/>
            <a:ext cx="6928177" cy="30292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834DEF-B9D7-4D8F-B217-D1C5F3C8F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288" y="1068989"/>
            <a:ext cx="6459637" cy="31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3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D61766-1900-489B-A26F-B47D134B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E213CC-A8F0-4F21-8FD4-7E5F3A6EC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DNN </a:t>
            </a:r>
            <a:r>
              <a:rPr lang="ko-KR" altLang="en-US" dirty="0"/>
              <a:t>회귀모델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E2A3A7-67F9-46EA-998E-56ABC30B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581150"/>
            <a:ext cx="88011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01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CE2CB2-632F-4A35-A27C-B5DC89A2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단순 선형회귀를 통한 회귀의 </a:t>
            </a:r>
            <a:r>
              <a:rPr lang="ko-KR" altLang="en-US"/>
              <a:t>이해 </a:t>
            </a:r>
            <a:r>
              <a:rPr lang="en-US" altLang="ko-KR"/>
              <a:t>: </a:t>
            </a:r>
            <a:r>
              <a:rPr lang="ko-KR" altLang="en-US"/>
              <a:t>단순 </a:t>
            </a:r>
            <a:r>
              <a:rPr lang="ko-KR" altLang="en-US" dirty="0"/>
              <a:t>선형회귀는 </a:t>
            </a:r>
            <a:r>
              <a:rPr lang="en-US" altLang="ko-KR" dirty="0"/>
              <a:t>1</a:t>
            </a:r>
            <a:r>
              <a:rPr lang="ko-KR" altLang="en-US" dirty="0"/>
              <a:t>개의 독립변수</a:t>
            </a:r>
            <a:r>
              <a:rPr lang="en-US" altLang="ko-KR" dirty="0"/>
              <a:t>, 1</a:t>
            </a:r>
            <a:r>
              <a:rPr lang="ko-KR" altLang="en-US"/>
              <a:t>개의 종속변수</a:t>
            </a:r>
            <a:endParaRPr lang="en-US" altLang="ko-KR"/>
          </a:p>
          <a:p>
            <a:pPr lvl="1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</a:t>
            </a:r>
            <a:r>
              <a:rPr lang="en-US" altLang="ko-KR" dirty="0"/>
              <a:t>(Regression</a:t>
            </a:r>
            <a:r>
              <a:rPr lang="en-US" altLang="ko-KR"/>
              <a:t>) </a:t>
            </a:r>
            <a:r>
              <a:rPr lang="ko-KR" altLang="en-US"/>
              <a:t>소개 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38F0F4-2F2E-41AD-A5A3-FC3576265AA0}"/>
              </a:ext>
            </a:extLst>
          </p:cNvPr>
          <p:cNvGrpSpPr/>
          <p:nvPr/>
        </p:nvGrpSpPr>
        <p:grpSpPr>
          <a:xfrm>
            <a:off x="1897860" y="1574178"/>
            <a:ext cx="7632848" cy="4108053"/>
            <a:chOff x="467544" y="2086923"/>
            <a:chExt cx="7632848" cy="410805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99B8B00-2B5E-40DC-AF88-AE005283C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2086923"/>
              <a:ext cx="7493902" cy="3312368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8CF5535-4675-4C39-BC6C-93E44BBF4172}"/>
                </a:ext>
              </a:extLst>
            </p:cNvPr>
            <p:cNvGrpSpPr/>
            <p:nvPr/>
          </p:nvGrpSpPr>
          <p:grpSpPr>
            <a:xfrm>
              <a:off x="3131840" y="2146598"/>
              <a:ext cx="4968552" cy="1794465"/>
              <a:chOff x="4932040" y="322862"/>
              <a:chExt cx="4968552" cy="1794465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4E05EF2-F3C3-41B2-8463-AAE5A60572D5}"/>
                  </a:ext>
                </a:extLst>
              </p:cNvPr>
              <p:cNvSpPr/>
              <p:nvPr/>
            </p:nvSpPr>
            <p:spPr>
              <a:xfrm>
                <a:off x="4932040" y="965199"/>
                <a:ext cx="288032" cy="1152128"/>
              </a:xfrm>
              <a:prstGeom prst="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8DE53562-7D68-4A7E-975B-B5F42984C1AB}"/>
                  </a:ext>
                </a:extLst>
              </p:cNvPr>
              <p:cNvCxnSpPr>
                <a:stCxn id="29" idx="3"/>
                <a:endCxn id="31" idx="1"/>
              </p:cNvCxnSpPr>
              <p:nvPr/>
            </p:nvCxnSpPr>
            <p:spPr>
              <a:xfrm flipV="1">
                <a:off x="5220072" y="646028"/>
                <a:ext cx="1008112" cy="895235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DF8B0F-F735-4594-8CA8-E8A96333C03A}"/>
                  </a:ext>
                </a:extLst>
              </p:cNvPr>
              <p:cNvSpPr txBox="1"/>
              <p:nvPr/>
            </p:nvSpPr>
            <p:spPr>
              <a:xfrm>
                <a:off x="6228184" y="322862"/>
                <a:ext cx="3672408" cy="6463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오차는 양수</a:t>
                </a:r>
                <a:r>
                  <a:rPr lang="en-US" altLang="ko-KR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(+) </a:t>
                </a:r>
                <a:r>
                  <a:rPr lang="ko-KR" altLang="en-US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혹은 음수</a:t>
                </a:r>
                <a:r>
                  <a:rPr lang="en-US" altLang="ko-KR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(-) </a:t>
                </a:r>
                <a:r>
                  <a:rPr lang="ko-KR" altLang="en-US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가능하므로</a:t>
                </a:r>
                <a:r>
                  <a:rPr lang="en-US" altLang="ko-KR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절대값을 취하거나</a:t>
                </a:r>
                <a:r>
                  <a:rPr lang="en-US" altLang="ko-KR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(MAE), </a:t>
                </a:r>
                <a:r>
                  <a:rPr lang="ko-KR" altLang="en-US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오차 값의 제곱 </a:t>
                </a:r>
                <a:r>
                  <a:rPr lang="en-US" altLang="ko-KR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(MSE)</a:t>
                </a:r>
                <a:r>
                  <a:rPr lang="ko-KR" altLang="en-US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사용</a:t>
                </a:r>
                <a:r>
                  <a:rPr lang="en-US" altLang="ko-KR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 </a:t>
                </a:r>
              </a:p>
              <a:p>
                <a:pPr algn="l"/>
                <a:r>
                  <a:rPr lang="ko-KR" altLang="en-US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보통 </a:t>
                </a:r>
                <a:r>
                  <a:rPr lang="en-US" altLang="ko-KR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RSS(Residual Sum of Square)~(</a:t>
                </a:r>
                <a:r>
                  <a:rPr lang="ko-KR" altLang="en-US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오차</a:t>
                </a:r>
                <a:r>
                  <a:rPr lang="en-US" altLang="ko-KR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제곱 </a:t>
                </a:r>
              </a:p>
            </p:txBody>
          </p: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A197E2B-B615-4C29-A839-3E62B47CBE6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5532947"/>
              <a:ext cx="4337381" cy="662029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45492D2-7573-4E06-BC09-F426196322C6}"/>
                </a:ext>
              </a:extLst>
            </p:cNvPr>
            <p:cNvGrpSpPr/>
            <p:nvPr/>
          </p:nvGrpSpPr>
          <p:grpSpPr>
            <a:xfrm>
              <a:off x="2339752" y="4957321"/>
              <a:ext cx="5414344" cy="1063967"/>
              <a:chOff x="4987146" y="-785920"/>
              <a:chExt cx="5414344" cy="106396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E4067CD-5126-4BBB-B841-A29B1149BF0C}"/>
                  </a:ext>
                </a:extLst>
              </p:cNvPr>
              <p:cNvSpPr/>
              <p:nvPr/>
            </p:nvSpPr>
            <p:spPr>
              <a:xfrm>
                <a:off x="4987146" y="-99609"/>
                <a:ext cx="1296144" cy="377656"/>
              </a:xfrm>
              <a:prstGeom prst="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93326CDE-E7E0-474C-8A3B-AC56391FE1C5}"/>
                  </a:ext>
                </a:extLst>
              </p:cNvPr>
              <p:cNvCxnSpPr>
                <a:stCxn id="25" idx="3"/>
                <a:endCxn id="28" idx="1"/>
              </p:cNvCxnSpPr>
              <p:nvPr/>
            </p:nvCxnSpPr>
            <p:spPr>
              <a:xfrm flipV="1">
                <a:off x="6283290" y="-555087"/>
                <a:ext cx="944555" cy="644306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7C453C-1A11-4EF9-B07D-48160B66EB20}"/>
                  </a:ext>
                </a:extLst>
              </p:cNvPr>
              <p:cNvSpPr txBox="1"/>
              <p:nvPr/>
            </p:nvSpPr>
            <p:spPr>
              <a:xfrm>
                <a:off x="7227845" y="-785920"/>
                <a:ext cx="3173645" cy="4616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회귀에서 </a:t>
                </a:r>
                <a:r>
                  <a:rPr lang="en-US" altLang="ko-KR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RSS</a:t>
                </a:r>
                <a:r>
                  <a:rPr lang="ko-KR" altLang="en-US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비용</a:t>
                </a:r>
                <a:r>
                  <a:rPr lang="en-US" altLang="ko-KR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(cost)</a:t>
                </a:r>
                <a:r>
                  <a:rPr lang="ko-KR" altLang="en-US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이며</a:t>
                </a:r>
                <a:r>
                  <a:rPr lang="en-US" altLang="ko-KR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혹은 비용함수</a:t>
                </a:r>
                <a:r>
                  <a:rPr lang="en-US" altLang="ko-KR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</a:p>
              <a:p>
                <a:pPr algn="l"/>
                <a:r>
                  <a:rPr lang="ko-KR" altLang="en-US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혹은 손실</a:t>
                </a:r>
                <a:r>
                  <a:rPr lang="en-US" altLang="ko-KR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(loss) </a:t>
                </a:r>
                <a:r>
                  <a:rPr lang="ko-KR" altLang="en-US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함수라고도 함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533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240B95-500C-42A4-A36A-E373AFDC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02A39A8-9DA5-4BF7-BF2E-D2E09CEB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훈련 및 실시간 가시화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FA547B-B39D-4B4A-9554-F427188EF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0"/>
          <a:stretch/>
        </p:blipFill>
        <p:spPr>
          <a:xfrm>
            <a:off x="429658" y="848299"/>
            <a:ext cx="11762342" cy="99452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E4B0049-745C-4BD8-823E-ABE59D42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468" y="1998179"/>
            <a:ext cx="6112683" cy="406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719468-CE29-4C94-9565-EFCCFE74B942}"/>
              </a:ext>
            </a:extLst>
          </p:cNvPr>
          <p:cNvSpPr/>
          <p:nvPr/>
        </p:nvSpPr>
        <p:spPr>
          <a:xfrm>
            <a:off x="964003" y="3244334"/>
            <a:ext cx="226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!</a:t>
            </a:r>
            <a:r>
              <a:rPr lang="ko-KR" altLang="en-US" dirty="0" err="1"/>
              <a:t>pip</a:t>
            </a:r>
            <a:r>
              <a:rPr lang="ko-KR" altLang="en-US" dirty="0"/>
              <a:t> </a:t>
            </a:r>
            <a:r>
              <a:rPr lang="ko-KR" altLang="en-US" dirty="0" err="1"/>
              <a:t>install</a:t>
            </a:r>
            <a:r>
              <a:rPr lang="ko-KR" altLang="en-US" dirty="0"/>
              <a:t> </a:t>
            </a:r>
            <a:r>
              <a:rPr lang="ko-KR" altLang="en-US" dirty="0" err="1"/>
              <a:t>livelossplot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8766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240B95-500C-42A4-A36A-E373AFDC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02A39A8-9DA5-4BF7-BF2E-D2E09CEB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데이터로 예측하기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4BE943-3EED-47E9-8B2B-9913F085D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3" y="990194"/>
            <a:ext cx="10708395" cy="333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16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240B95-500C-42A4-A36A-E373AFDC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02A39A8-9DA5-4BF7-BF2E-D2E09CEB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훈련과정 </a:t>
            </a:r>
            <a:r>
              <a:rPr lang="en-US" altLang="ko-KR" dirty="0"/>
              <a:t>Loss</a:t>
            </a:r>
            <a:r>
              <a:rPr lang="ko-KR" altLang="en-US" dirty="0"/>
              <a:t>와 </a:t>
            </a:r>
            <a:r>
              <a:rPr lang="en-US" altLang="ko-KR" dirty="0"/>
              <a:t>MAE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DB1DDDE-380B-42BB-BC0F-3002B906F81B}"/>
              </a:ext>
            </a:extLst>
          </p:cNvPr>
          <p:cNvGrpSpPr/>
          <p:nvPr/>
        </p:nvGrpSpPr>
        <p:grpSpPr>
          <a:xfrm>
            <a:off x="614820" y="856328"/>
            <a:ext cx="10976805" cy="5298666"/>
            <a:chOff x="614820" y="856328"/>
            <a:chExt cx="10976805" cy="52986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494AF50-C127-4D6F-A358-E85124853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820" y="856328"/>
              <a:ext cx="5343525" cy="48863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0029CED-FB96-4C1F-94EB-7AD79EFC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4630" y="856328"/>
              <a:ext cx="5162550" cy="2038350"/>
            </a:xfrm>
            <a:prstGeom prst="rect">
              <a:avLst/>
            </a:prstGeom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76048515-46AE-427B-9986-B46AF09B3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4290" y="3003064"/>
              <a:ext cx="3938260" cy="3078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1BEBAC3-A65A-44E1-AD22-81C5C20F6439}"/>
                </a:ext>
              </a:extLst>
            </p:cNvPr>
            <p:cNvSpPr/>
            <p:nvPr/>
          </p:nvSpPr>
          <p:spPr>
            <a:xfrm>
              <a:off x="6429075" y="2894678"/>
              <a:ext cx="5162550" cy="3260316"/>
            </a:xfrm>
            <a:prstGeom prst="roundRect">
              <a:avLst>
                <a:gd name="adj" fmla="val 3021"/>
              </a:avLst>
            </a:prstGeom>
            <a:solidFill>
              <a:srgbClr val="92D050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5790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E77B6E-D007-44E0-8B6A-CBFA68C42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FB5C003-3B0F-4AE8-A897-D9A6A5A9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속도 예측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D001D3-0C34-476C-94B6-2FE84F25E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740" y="1413326"/>
            <a:ext cx="80581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52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91167B-5D1D-4920-924E-EAFDE800E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6B90EB2-283D-4DAC-B598-19A3998C7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스케일 이전으로 환원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CB36B8-505C-40F8-84C0-FF92A4E27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76387"/>
            <a:ext cx="77724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23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2B0AC5-68B6-4E38-B7C6-A5222608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10D80B4-5EA0-40E2-AB53-EBF5383C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일간 속도 예측 </a:t>
            </a:r>
            <a:r>
              <a:rPr lang="en-US" altLang="ko-KR" dirty="0"/>
              <a:t>: </a:t>
            </a:r>
            <a:r>
              <a:rPr lang="ko-KR" altLang="en-US" dirty="0"/>
              <a:t>대전시 유성구 대학로 </a:t>
            </a:r>
            <a:r>
              <a:rPr lang="en-US" altLang="ko-KR" dirty="0"/>
              <a:t>(vds16)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423C22-23CE-4AFD-A559-E69010A8C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09" y="1269349"/>
            <a:ext cx="4162425" cy="337185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C7816A0-B9FC-444B-B1CD-168EF4C0E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803" y="1024741"/>
            <a:ext cx="53530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467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3C4348-F44B-4467-8FA9-75EC36214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69DE2DF-5B11-4B1F-84B1-299DD6CA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en-US" altLang="ko-KR" dirty="0"/>
              <a:t>DNN </a:t>
            </a:r>
            <a:r>
              <a:rPr lang="ko-KR" altLang="en-US" dirty="0"/>
              <a:t>회귀 예측 오차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FD1AA1-C69B-4DAB-8216-73A7D797D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24" y="1994351"/>
            <a:ext cx="5238750" cy="15621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EDB878B-D531-43CD-871F-11348A14F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626" y="997027"/>
            <a:ext cx="535305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65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D7EC3A-04BC-4A62-954C-425388899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E3CCE0-44E2-459F-9E2B-1A4CAE3D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 예측 오차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B48EA6-24D3-456D-8DD1-FCF1C21B3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29"/>
          <a:stretch/>
        </p:blipFill>
        <p:spPr>
          <a:xfrm>
            <a:off x="638176" y="1353009"/>
            <a:ext cx="5090596" cy="14859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C580109-2FC5-4899-859D-9C331BF2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0246"/>
            <a:ext cx="54387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336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973636-41AD-4603-B84D-8C32E0C7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DB36E5-BCFF-4801-8911-B93D657E813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DNN </a:t>
            </a:r>
            <a:r>
              <a:rPr lang="ko-KR" altLang="en-US" dirty="0"/>
              <a:t>모델 최적화 </a:t>
            </a:r>
            <a:endParaRPr lang="en-US" altLang="ko-KR" dirty="0"/>
          </a:p>
          <a:p>
            <a:pPr lvl="1"/>
            <a:r>
              <a:rPr lang="en-US" altLang="ko-KR" dirty="0"/>
              <a:t> Dense </a:t>
            </a:r>
            <a:r>
              <a:rPr lang="ko-KR" altLang="en-US" dirty="0"/>
              <a:t>개수는 변경하지 말고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Dense</a:t>
            </a:r>
            <a:r>
              <a:rPr lang="ko-KR" altLang="en-US" dirty="0"/>
              <a:t>에서 최적화 뉴런을 찾음</a:t>
            </a:r>
            <a:endParaRPr lang="en-US" altLang="ko-KR" dirty="0"/>
          </a:p>
          <a:p>
            <a:pPr lvl="2"/>
            <a:r>
              <a:rPr lang="ko-KR" altLang="en-US" dirty="0"/>
              <a:t>마지막 </a:t>
            </a:r>
            <a:r>
              <a:rPr lang="en-US" altLang="ko-KR" dirty="0"/>
              <a:t>Dense(1) </a:t>
            </a:r>
            <a:r>
              <a:rPr lang="ko-KR" altLang="en-US" dirty="0"/>
              <a:t>수정하지 </a:t>
            </a:r>
            <a:r>
              <a:rPr lang="ko-KR" altLang="en-US" dirty="0" err="1"/>
              <a:t>말것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우수한 성능은 </a:t>
            </a:r>
            <a:r>
              <a:rPr lang="en-US" altLang="ko-KR" dirty="0"/>
              <a:t>MSE </a:t>
            </a:r>
            <a:r>
              <a:rPr lang="ko-KR" altLang="en-US" dirty="0"/>
              <a:t>최소값임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F926D96-BB4E-4379-AFDE-614C3640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숙제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303518C-1318-4CE8-96EF-E219052AE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981875"/>
              </p:ext>
            </p:extLst>
          </p:nvPr>
        </p:nvGraphicFramePr>
        <p:xfrm>
          <a:off x="1801701" y="2693275"/>
          <a:ext cx="7488148" cy="2210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158">
                  <a:extLst>
                    <a:ext uri="{9D8B030D-6E8A-4147-A177-3AD203B41FA5}">
                      <a16:colId xmlns:a16="http://schemas.microsoft.com/office/drawing/2014/main" val="1042241011"/>
                    </a:ext>
                  </a:extLst>
                </a:gridCol>
                <a:gridCol w="1830125">
                  <a:extLst>
                    <a:ext uri="{9D8B030D-6E8A-4147-A177-3AD203B41FA5}">
                      <a16:colId xmlns:a16="http://schemas.microsoft.com/office/drawing/2014/main" val="2473926287"/>
                    </a:ext>
                  </a:extLst>
                </a:gridCol>
                <a:gridCol w="1465007">
                  <a:extLst>
                    <a:ext uri="{9D8B030D-6E8A-4147-A177-3AD203B41FA5}">
                      <a16:colId xmlns:a16="http://schemas.microsoft.com/office/drawing/2014/main" val="3525298989"/>
                    </a:ext>
                  </a:extLst>
                </a:gridCol>
                <a:gridCol w="1444964">
                  <a:extLst>
                    <a:ext uri="{9D8B030D-6E8A-4147-A177-3AD203B41FA5}">
                      <a16:colId xmlns:a16="http://schemas.microsoft.com/office/drawing/2014/main" val="2722485443"/>
                    </a:ext>
                  </a:extLst>
                </a:gridCol>
                <a:gridCol w="1376894">
                  <a:extLst>
                    <a:ext uri="{9D8B030D-6E8A-4147-A177-3AD203B41FA5}">
                      <a16:colId xmlns:a16="http://schemas.microsoft.com/office/drawing/2014/main" val="8851767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n1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n2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n3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MSE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77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Dnn_reg1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32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32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32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18.28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35115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Dnn_reg2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?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33429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Dnn_reg3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?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664563"/>
                  </a:ext>
                </a:extLst>
              </a:tr>
              <a:tr h="376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Dnn_reg4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?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906563"/>
                  </a:ext>
                </a:extLst>
              </a:tr>
              <a:tr h="124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Dnn_reg5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C0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?</a:t>
                      </a:r>
                      <a:endParaRPr lang="ko-KR" altLang="en-US" dirty="0">
                        <a:solidFill>
                          <a:srgbClr val="C0000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C0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?</a:t>
                      </a:r>
                      <a:endParaRPr lang="ko-KR" altLang="en-US" dirty="0">
                        <a:solidFill>
                          <a:srgbClr val="C0000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C0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?</a:t>
                      </a:r>
                      <a:endParaRPr lang="ko-KR" altLang="en-US" dirty="0">
                        <a:solidFill>
                          <a:srgbClr val="C0000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C0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?</a:t>
                      </a:r>
                      <a:endParaRPr lang="ko-KR" altLang="en-US" dirty="0">
                        <a:solidFill>
                          <a:srgbClr val="C0000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698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826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B4DC8A-A12D-426A-A204-82040D9C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007"/>
            <a:ext cx="12192000" cy="62059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94155C4-45FD-4A78-B5E9-F5C96196987F}"/>
              </a:ext>
            </a:extLst>
          </p:cNvPr>
          <p:cNvGrpSpPr/>
          <p:nvPr/>
        </p:nvGrpSpPr>
        <p:grpSpPr>
          <a:xfrm>
            <a:off x="2462254" y="888355"/>
            <a:ext cx="9144000" cy="2396934"/>
            <a:chOff x="1524000" y="188640"/>
            <a:chExt cx="9144000" cy="2396934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9408368" y="2187791"/>
              <a:ext cx="1259632" cy="1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524000" y="1062787"/>
              <a:ext cx="5471592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207729" y="416457"/>
              <a:ext cx="12041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2023</a:t>
              </a:r>
              <a:endParaRPr lang="ko-KR" altLang="en-US" sz="3600" dirty="0">
                <a:solidFill>
                  <a:srgbClr val="4472C4">
                    <a:lumMod val="75000"/>
                  </a:srgb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99449" y="1062789"/>
              <a:ext cx="27005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Korea Institute of Science</a:t>
              </a:r>
            </a:p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and Technology Information</a:t>
              </a:r>
              <a:endParaRPr lang="ko-KR" altLang="en-US" sz="16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1783" y="646582"/>
              <a:ext cx="280076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2000" b="1" dirty="0">
                  <a:solidFill>
                    <a:srgbClr val="4472C4">
                      <a:lumMod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KISTI</a:t>
              </a:r>
              <a:endParaRPr lang="ko-KR" altLang="en-US" sz="12000" b="1" dirty="0">
                <a:solidFill>
                  <a:srgbClr val="4472C4">
                    <a:lumMod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373CB1-7EBC-4101-AFB2-C98478F65995}"/>
                </a:ext>
              </a:extLst>
            </p:cNvPr>
            <p:cNvSpPr txBox="1"/>
            <p:nvPr/>
          </p:nvSpPr>
          <p:spPr>
            <a:xfrm>
              <a:off x="6816080" y="188640"/>
              <a:ext cx="16898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5400" b="1" dirty="0">
                  <a:solidFill>
                    <a:srgbClr val="C00000">
                      <a:alpha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TRUST</a:t>
              </a:r>
              <a:endParaRPr lang="ko-KR" altLang="en-US" sz="5400" b="1" dirty="0">
                <a:solidFill>
                  <a:srgbClr val="C00000">
                    <a:alpha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658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B5DDE2-52F9-443C-A506-33E42D8C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r>
              <a:rPr lang="ko-KR" altLang="en-US" dirty="0"/>
              <a:t> </a:t>
            </a:r>
            <a:r>
              <a:rPr lang="en-US" altLang="ko-KR" dirty="0"/>
              <a:t>(Gradient Descent)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비용 최소화 </a:t>
            </a:r>
            <a:r>
              <a:rPr lang="en-US" altLang="ko-KR" dirty="0"/>
              <a:t>_ </a:t>
            </a:r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762046-CCF0-4479-ABAD-86087796C142}"/>
              </a:ext>
            </a:extLst>
          </p:cNvPr>
          <p:cNvGrpSpPr/>
          <p:nvPr/>
        </p:nvGrpSpPr>
        <p:grpSpPr>
          <a:xfrm>
            <a:off x="2707311" y="1869436"/>
            <a:ext cx="6909899" cy="3549009"/>
            <a:chOff x="2927648" y="2233833"/>
            <a:chExt cx="6909899" cy="354900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7648" y="2348881"/>
              <a:ext cx="5668890" cy="3433961"/>
            </a:xfrm>
            <a:prstGeom prst="rect">
              <a:avLst/>
            </a:prstGeom>
          </p:spPr>
        </p:pic>
        <p:cxnSp>
          <p:nvCxnSpPr>
            <p:cNvPr id="3" name="직선 연결선 2"/>
            <p:cNvCxnSpPr/>
            <p:nvPr/>
          </p:nvCxnSpPr>
          <p:spPr>
            <a:xfrm>
              <a:off x="3503712" y="2852936"/>
              <a:ext cx="504056" cy="1296144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3503712" y="3284984"/>
              <a:ext cx="1224136" cy="151216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885319" y="4202416"/>
              <a:ext cx="2258381" cy="856692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393186" y="4598460"/>
              <a:ext cx="2308989" cy="25202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/>
            <p:cNvGrpSpPr/>
            <p:nvPr/>
          </p:nvGrpSpPr>
          <p:grpSpPr>
            <a:xfrm>
              <a:off x="5387345" y="4183658"/>
              <a:ext cx="4450202" cy="666831"/>
              <a:chOff x="5261969" y="46190"/>
              <a:chExt cx="4450202" cy="666831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261969" y="436021"/>
                <a:ext cx="420623" cy="277000"/>
              </a:xfrm>
              <a:prstGeom prst="rect">
                <a:avLst/>
              </a:prstGeom>
              <a:noFill/>
              <a:ln w="38100">
                <a:solidFill>
                  <a:srgbClr val="0099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20" name="직선 화살표 연결선 19"/>
              <p:cNvCxnSpPr>
                <a:stCxn id="19" idx="3"/>
                <a:endCxn id="21" idx="1"/>
              </p:cNvCxnSpPr>
              <p:nvPr/>
            </p:nvCxnSpPr>
            <p:spPr>
              <a:xfrm flipV="1">
                <a:off x="5682592" y="277023"/>
                <a:ext cx="1554589" cy="29749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7237181" y="46190"/>
                <a:ext cx="2474990" cy="4616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미분된 </a:t>
                </a:r>
                <a:r>
                  <a:rPr lang="en-US" altLang="ko-KR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</a:t>
                </a:r>
                <a:r>
                  <a:rPr lang="ko-KR" altLang="en-US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차 함수의 기울기가 최소인 점이 비용함수가 최소인 지점 </a:t>
                </a:r>
              </a:p>
            </p:txBody>
          </p:sp>
        </p:grpSp>
        <p:pic>
          <p:nvPicPr>
            <p:cNvPr id="32" name="그림 3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1323" y="2233833"/>
              <a:ext cx="1955047" cy="230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715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739FC-864F-41E0-B660-73F4A2BF6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EF0B4-F3EC-4EEA-B159-4DF10E98EDF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/>
              <a:t>학습률 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비용 최소화 </a:t>
            </a:r>
            <a:r>
              <a:rPr lang="en-US" altLang="ko-KR" dirty="0"/>
              <a:t>_ </a:t>
            </a:r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2365245" y="1311165"/>
            <a:ext cx="4311883" cy="1228837"/>
            <a:chOff x="847012" y="4442416"/>
            <a:chExt cx="4311883" cy="1228837"/>
          </a:xfrm>
        </p:grpSpPr>
        <p:pic>
          <p:nvPicPr>
            <p:cNvPr id="17" name="그림 1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012" y="4442416"/>
              <a:ext cx="3372190" cy="73752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5394254"/>
              <a:ext cx="1955047" cy="230095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1835696" y="4642918"/>
              <a:ext cx="1224136" cy="1028335"/>
              <a:chOff x="5148064" y="436021"/>
              <a:chExt cx="1224136" cy="1028335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5148064" y="436021"/>
                <a:ext cx="223266" cy="340498"/>
              </a:xfrm>
              <a:prstGeom prst="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21" name="직선 화살표 연결선 20"/>
              <p:cNvCxnSpPr>
                <a:cxnSpLocks/>
                <a:stCxn id="20" idx="3"/>
                <a:endCxn id="22" idx="1"/>
              </p:cNvCxnSpPr>
              <p:nvPr/>
            </p:nvCxnSpPr>
            <p:spPr>
              <a:xfrm>
                <a:off x="5371330" y="606270"/>
                <a:ext cx="49933" cy="719587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5421263" y="1187357"/>
                <a:ext cx="950937" cy="27699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err="1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학습률</a:t>
                </a:r>
                <a:r>
                  <a:rPr lang="ko-KR" altLang="en-US" sz="1200" dirty="0"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도입</a:t>
                </a:r>
              </a:p>
            </p:txBody>
          </p:sp>
        </p:grpSp>
      </p:grpSp>
      <p:pic>
        <p:nvPicPr>
          <p:cNvPr id="16" name="Picture 2" descr="Gradient Boosting Machines · UC Business Analytics R Programming Guide">
            <a:extLst>
              <a:ext uri="{FF2B5EF4-FFF2-40B4-BE49-F238E27FC236}">
                <a16:creationId xmlns:a16="http://schemas.microsoft.com/office/drawing/2014/main" id="{317824C3-45F8-4CC0-9A90-8FD7E73DF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232" y="3216670"/>
            <a:ext cx="7933765" cy="251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146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041B8-E2A6-4F9D-840E-0520FC0F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218AEC-C2CF-4B2C-8B94-2D0847EC9B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/>
              <a:t>로컬미니멈의 위험 </a:t>
            </a:r>
            <a:endParaRPr lang="en-US" altLang="ko-KR"/>
          </a:p>
          <a:p>
            <a:pPr lvl="1"/>
            <a:r>
              <a:rPr lang="ko-KR" altLang="en-US"/>
              <a:t>로지스틱 회귀 또한 경사 하강법을 사용하여 가중치를 찾아내지만</a:t>
            </a:r>
            <a:r>
              <a:rPr lang="en-US" altLang="ko-KR"/>
              <a:t>, </a:t>
            </a:r>
            <a:r>
              <a:rPr lang="ko-KR" altLang="en-US"/>
              <a:t>비용 함수로는 평균 제곱 오차를 사용하지 않습니다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이유는 시그모이드 함수에 비용 함수를 평균 제곱 오차로 하여 그래프를 그리면 다음과 비슷한 형태가 되기 때문입니다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C4DCF5-3CF5-4859-A3B7-9B61A1CB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로지스틱 비용 함수</a:t>
            </a:r>
            <a:r>
              <a:rPr lang="en-US" altLang="ko-KR" b="1"/>
              <a:t>(Cost function)</a:t>
            </a:r>
            <a:endParaRPr lang="ko-KR" altLang="en-US"/>
          </a:p>
        </p:txBody>
      </p:sp>
      <p:pic>
        <p:nvPicPr>
          <p:cNvPr id="19458" name="Picture 2" descr="https://wikidocs.net/images/page/22881/%EB%A1%9C%EC%BB%AC%EB%AF%B8%EB%8B%88%EB%A9%88.PNG">
            <a:extLst>
              <a:ext uri="{FF2B5EF4-FFF2-40B4-BE49-F238E27FC236}">
                <a16:creationId xmlns:a16="http://schemas.microsoft.com/office/drawing/2014/main" id="{7DCBC794-3D5C-449A-A484-0E1266B2D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332" y="2584669"/>
            <a:ext cx="357133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686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BB7894-3920-4C39-A173-97956247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25E6C2-A75E-456A-A2D7-CC344BDB38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/>
              <a:t>어떤 학생의 공부 시간에 따라서 얻은 점수 데이터</a:t>
            </a:r>
            <a:endParaRPr lang="en-US" altLang="ko-KR"/>
          </a:p>
          <a:p>
            <a:r>
              <a:rPr lang="ko-KR" altLang="en-US"/>
              <a:t>예측을 위한 선형 가설을 세우자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4246EF3-DA44-4A95-BB60-0711ABEA3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가설</a:t>
            </a:r>
            <a:r>
              <a:rPr lang="en-US" altLang="ko-KR"/>
              <a:t>(Hypothesis) </a:t>
            </a:r>
            <a:r>
              <a:rPr lang="ko-KR" altLang="en-US"/>
              <a:t>세우기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C58EAC-0929-4B34-A45D-F5CFD59F6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066" y="2558850"/>
            <a:ext cx="2334312" cy="25642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82DE08-6570-4CF4-82A5-5770289778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083" y="1903174"/>
            <a:ext cx="2725030" cy="385068"/>
          </a:xfrm>
          <a:prstGeom prst="rect">
            <a:avLst/>
          </a:prstGeom>
        </p:spPr>
      </p:pic>
      <p:pic>
        <p:nvPicPr>
          <p:cNvPr id="9" name="Picture 2" descr="https://wikidocs.net/images/page/21670/W%EC%99%80_b%EA%B0%80_%EB%8B%A4%EB%A6%84.PNG">
            <a:extLst>
              <a:ext uri="{FF2B5EF4-FFF2-40B4-BE49-F238E27FC236}">
                <a16:creationId xmlns:a16="http://schemas.microsoft.com/office/drawing/2014/main" id="{B83A9A99-27D0-4788-AB10-B459906F1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53" y="1570482"/>
            <a:ext cx="5790691" cy="344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180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B46D32-87E9-4132-A93B-A214B451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8D52B7-7153-4205-AAF2-A2AB92CEA2C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b="1"/>
              <a:t>옵티마이저</a:t>
            </a:r>
            <a:r>
              <a:rPr lang="en-US" altLang="ko-KR" b="1"/>
              <a:t>(Optimizer)</a:t>
            </a:r>
            <a:r>
              <a:rPr lang="ko-KR" altLang="en-US"/>
              <a:t> 또는 </a:t>
            </a:r>
            <a:r>
              <a:rPr lang="ko-KR" altLang="en-US" b="1"/>
              <a:t>최적화 알고리즘</a:t>
            </a:r>
            <a:endParaRPr lang="en-US" altLang="ko-KR" b="1"/>
          </a:p>
          <a:p>
            <a:pPr lvl="1"/>
            <a:r>
              <a:rPr lang="ko-KR" altLang="en-US"/>
              <a:t>머신 러닝 학습은 결국 비용 함수를 최소화하는 가중치</a:t>
            </a:r>
            <a:r>
              <a:rPr lang="en-US" altLang="ko-KR"/>
              <a:t>, </a:t>
            </a:r>
            <a:r>
              <a:rPr lang="ko-KR" altLang="en-US"/>
              <a:t>편향을 찾기 위한 작업을 수행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D2373DB-23D3-46C9-B08D-DC162D2C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/>
              <a:t>4. </a:t>
            </a:r>
            <a:r>
              <a:rPr lang="ko-KR" altLang="en-US" b="1"/>
              <a:t>옵티마이저</a:t>
            </a:r>
            <a:r>
              <a:rPr lang="en-US" altLang="ko-KR" b="1"/>
              <a:t> : </a:t>
            </a:r>
            <a:r>
              <a:rPr lang="ko-KR" altLang="en-US" b="1"/>
              <a:t>경사하강법</a:t>
            </a:r>
            <a:r>
              <a:rPr lang="en-US" altLang="ko-KR" b="1"/>
              <a:t>(Gradient Descent)</a:t>
            </a: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A84C2F4-09F8-4C4F-8D66-05D9C2D90812}"/>
              </a:ext>
            </a:extLst>
          </p:cNvPr>
          <p:cNvGrpSpPr/>
          <p:nvPr/>
        </p:nvGrpSpPr>
        <p:grpSpPr>
          <a:xfrm>
            <a:off x="1200901" y="1862152"/>
            <a:ext cx="10043828" cy="4007859"/>
            <a:chOff x="1074086" y="1608523"/>
            <a:chExt cx="10043828" cy="400785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E26751B-ECBF-4292-84AA-525A89DCE44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332" y="1738821"/>
              <a:ext cx="5003037" cy="412392"/>
            </a:xfrm>
            <a:prstGeom prst="rect">
              <a:avLst/>
            </a:prstGeom>
          </p:spPr>
        </p:pic>
        <p:pic>
          <p:nvPicPr>
            <p:cNvPr id="10" name="Picture 2" descr="All about Gradient Descent and its variants | by Anjana Yadav | Analytics  Vidhya | Medium">
              <a:extLst>
                <a:ext uri="{FF2B5EF4-FFF2-40B4-BE49-F238E27FC236}">
                  <a16:creationId xmlns:a16="http://schemas.microsoft.com/office/drawing/2014/main" id="{3654CCDD-3AFD-4043-A05A-A74D8136F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9332" y="2454233"/>
              <a:ext cx="5428582" cy="3162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s://wikidocs.net/images/page/21670/%EB%AF%B8%EB%B6%84.PNG">
              <a:extLst>
                <a:ext uri="{FF2B5EF4-FFF2-40B4-BE49-F238E27FC236}">
                  <a16:creationId xmlns:a16="http://schemas.microsoft.com/office/drawing/2014/main" id="{0A69F6B7-EB94-49E3-807D-BBF480888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086" y="2479990"/>
              <a:ext cx="4202275" cy="3136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3DDFDE3-FE86-45CE-B774-DE0D464EABE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345" y="1608523"/>
              <a:ext cx="2706286" cy="531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75493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2377.953"/>
  <p:tag name="LATEXADDIN" val="\documentclass{article}&#10;\usepackage{amsmath}&#10;\pagestyle{empty}&#10;\begin{document}&#10;&#10;$$&#10;{\rm RSS}(w_0,w_1)=\frac{1}{N}\sum^{N}_{i=1}(y_i-(w_o+w_1\times x_i))^2&#10;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7293"/>
  <p:tag name="ORIGINALWIDTH" val="1809.524"/>
  <p:tag name="LATEXADDIN" val="\documentclass{article}&#10;\usepackage{amsmath}&#10;\pagestyle{empty}&#10;\begin{document}&#10;&#10;&#10;$&#10;H(X) = \frac{1}{1 + e^{-(Wx + b)}} =  \sigma(Wx + b)&#10;$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143.982"/>
  <p:tag name="LATEXADDIN" val="\documentclass{article}&#10;\usepackage{amsmath}&#10;\pagestyle{empty}&#10;\begin{document}&#10;&#10;$ \text{if } y=1 \rightarrow \text{cost}\left( H(x), y \right) = -\log(H(x))$&#10;&#10;&#10;\end{document}"/>
  <p:tag name="IGUANATEXSIZE" val="20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358.455"/>
  <p:tag name="LATEXADDIN" val="\documentclass{article}&#10;\usepackage{amsmath}&#10;\pagestyle{empty}&#10;\begin{document}&#10;&#10;$\text{if } y=0 \rightarrow \text{cost}\left( H(x), y \right) = -\log(1-H(x))$&#10;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845.894"/>
  <p:tag name="LATEXADDIN" val="\documentclass{article}&#10;\usepackage{amsmath}&#10;\pagestyle{empty}&#10;\begin{document}&#10;&#10;$&#10;\text{cost}\left( H(x), y \right) = -[ylogH(x) + (1-y)log(1-H(x))]&#10;$&#10;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3307.087"/>
  <p:tag name="LATEXADDIN" val="\documentclass{article}&#10;\usepackage{amsmath}&#10;\pagestyle{empty}&#10;\begin{document}&#10;&#10;&#10;$&#10;J(W) = -\frac{1}{n} \sum_{i=1}^{n} [y^{(i)}logH(x^{(i)}) + (1-y^{(i)})log(1-H(x^{(i)}))]&#10;$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962.1297"/>
  <p:tag name="LATEXADDIN" val="\documentclass{article}&#10;\usepackage{amsmath}&#10;\pagestyle{empty}&#10;\begin{document}&#10;&#10;$$ \eta \sim \rm{learning~~rate}$$&#10;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659.542"/>
  <p:tag name="LATEXADDIN" val="\documentclass{article}&#10;\usepackage{amsmath}&#10;\pagestyle{empty}&#10;\begin{document}&#10;&#10;$$&#10;w = w -\eta\frac{2}{N} \sum^{N}_{i=1} ( \rm{real}_i - \rm{pred}_i)&#10;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26.25"/>
  <p:tag name="LATEXFORMWIDTH" val="684.7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962.1297"/>
  <p:tag name="LATEXADDIN" val="\documentclass{article}&#10;\usepackage{amsmath}&#10;\pagestyle{empty}&#10;\begin{document}&#10;&#10;$$ \eta \sim \rm{learning~~rate}$$&#10;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853.3934"/>
  <p:tag name="OUTPUTDPI" val="1200"/>
  <p:tag name="LATEXADDIN" val="\documentclass{article}&#10;\usepackage{amsmath}&#10;\pagestyle{empty}&#10;\begin{document}&#10;&#10;$&#10;H(x) = Wx +  b&#10;$&#10;&#10;&#10;\end{document}"/>
  <p:tag name="IGUANATEXSIZE" val="32"/>
  <p:tag name="IGUANATEXCURSOR" val="91"/>
  <p:tag name="TRANSPARENCY" val="True"/>
  <p:tag name="FILENAME" val=""/>
  <p:tag name="INPUTTYPE" val="0"/>
  <p:tag name="LATEXENGINEID" val="0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19.31"/>
  <p:tag name="LATEXADDIN" val="\documentclass{article}&#10;\usepackage{amsmath}&#10;\pagestyle{empty}&#10;\begin{document}&#10;&#10;$W, b \rightarrow minimize\ cost(W, b)$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1.7173"/>
  <p:tag name="ORIGINALWIDTH" val="1331.834"/>
  <p:tag name="OUTPUTDPI" val="1200"/>
  <p:tag name="LATEXADDIN" val="\documentclass{article}&#10;\usepackage{amsmath}&#10;\pagestyle{empty}&#10;\begin{document}&#10;&#10;\begin{eqnarray*}&#10;w_{\rm updated} \approx  w - \alpha \cdot &#10;\frac{\partial {\rm cost}}{\partial w} &#10;\end{eqnarray*}&#10;&#10;&#10;&#10;&#10;\end{document}"/>
  <p:tag name="IGUANATEXSIZE" val="20"/>
  <p:tag name="IGUANATEXCURSOR" val="181"/>
  <p:tag name="TRANSPARENCY" val="True"/>
  <p:tag name="FILENAME" val=""/>
  <p:tag name="INPUTTYPE" val="0"/>
  <p:tag name="LATEXENGINEID" val="0"/>
  <p:tag name="TEMPFOLDER" val="c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7293"/>
  <p:tag name="ORIGINALWIDTH" val="2899.887"/>
  <p:tag name="LATEXADDIN" val="\documentclass{article}&#10;\usepackage{amsmath}&#10;\pagestyle{empty}&#10;\begin{document}&#10;&#10;&#10;$&#10;H(X) = \frac{1}{1 + e^{-(Wx + b)}} = {\rm sigmoid}(Wx + b) = \sigma(Wx + b)&#10;$&#10;&#10;\end{document}"/>
  <p:tag name="IGUANATEXSIZE" val="20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1925.759"/>
  <p:tag name="LATEXADDIN" val="\documentclass{article}&#10;\usepackage{amsmath}&#10;\pagestyle{empty}&#10;\begin{document}&#10;$J(W) = \frac{1}{n} \sum_{i=1}^{n} cost\left(H(x^{(i)}), y^{(i)})\right)$&#10;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9810</TotalTime>
  <Words>844</Words>
  <Application>Microsoft Office PowerPoint</Application>
  <PresentationFormat>와이드스크린</PresentationFormat>
  <Paragraphs>195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2" baseType="lpstr">
      <vt:lpstr>12롯데마트드림Bold</vt:lpstr>
      <vt:lpstr>KoPubWorld돋움체 Bold</vt:lpstr>
      <vt:lpstr>나눔바른고딕</vt:lpstr>
      <vt:lpstr>나눔스퀘어</vt:lpstr>
      <vt:lpstr>나눔스퀘어 Bold</vt:lpstr>
      <vt:lpstr>맑은 고딕</vt:lpstr>
      <vt:lpstr>맑은 고딕</vt:lpstr>
      <vt:lpstr>Agency FB</vt:lpstr>
      <vt:lpstr>Arial</vt:lpstr>
      <vt:lpstr>Calibri</vt:lpstr>
      <vt:lpstr>Consolas</vt:lpstr>
      <vt:lpstr>Wingdings</vt:lpstr>
      <vt:lpstr>Office 테마</vt:lpstr>
      <vt:lpstr>PowerPoint 프레젠테이션</vt:lpstr>
      <vt:lpstr>교통 흐름 MLP 선형회귀 모델 </vt:lpstr>
      <vt:lpstr>회귀(Regression) 소개(1)  </vt:lpstr>
      <vt:lpstr>회귀(Regression) 소개 </vt:lpstr>
      <vt:lpstr>비용 최소화 _ 경사 하강법(1) </vt:lpstr>
      <vt:lpstr>비용 최소화 _ 경사 하강법(2) </vt:lpstr>
      <vt:lpstr>로지스틱 비용 함수(Cost function)</vt:lpstr>
      <vt:lpstr>가설(Hypothesis) 세우기 </vt:lpstr>
      <vt:lpstr>4. 옵티마이저 : 경사하강법(Gradient Descent)</vt:lpstr>
      <vt:lpstr>(lab) 케라스로 구현하는 선형 회귀</vt:lpstr>
      <vt:lpstr>케라스로 구현하는 선형 회귀</vt:lpstr>
      <vt:lpstr>케라스로 구현하는 선형 회귀</vt:lpstr>
      <vt:lpstr>케라스로 구현하는 선형 회귀</vt:lpstr>
      <vt:lpstr>케라스로 구현하는 선형 회귀</vt:lpstr>
      <vt:lpstr>케라스로 구현하는 선형 회귀</vt:lpstr>
      <vt:lpstr>TF로 비선형회귀</vt:lpstr>
      <vt:lpstr>로지스틱 회귀(Logistic Regression)</vt:lpstr>
      <vt:lpstr>로지스틱 회귀(Logistic Regression)</vt:lpstr>
      <vt:lpstr>로지스틱 비용 함수(Cost function)</vt:lpstr>
      <vt:lpstr>이진 분류(Binary Classification)</vt:lpstr>
      <vt:lpstr>Tensorflow 2.x로 시작하는 로지스틱 회귀</vt:lpstr>
      <vt:lpstr>Tensorflow 2.x로 시작하는 로지스틱 회귀</vt:lpstr>
      <vt:lpstr>Tensorflow 2.x로 시작하는 로지스틱 회귀</vt:lpstr>
      <vt:lpstr>Tensorflow 2.x로 시작하는 로지스틱 회귀</vt:lpstr>
      <vt:lpstr>sklearn learning curve : Regression에서 R2 스코어 사용</vt:lpstr>
      <vt:lpstr>회귀의 평가지표(default): 설명력(결정계수, R2)</vt:lpstr>
      <vt:lpstr>딥러닝 교통 회귀 문제</vt:lpstr>
      <vt:lpstr>코랩에서 github 데이터 읽어오기</vt:lpstr>
      <vt:lpstr>교통량(ToVol)와 차량속도(Speed)</vt:lpstr>
      <vt:lpstr>도로 점유율 </vt:lpstr>
      <vt:lpstr>Multivariate Regression </vt:lpstr>
      <vt:lpstr>최대 속도 확인 </vt:lpstr>
      <vt:lpstr>정규화 </vt:lpstr>
      <vt:lpstr>Train과 test를 8:2로 분할 </vt:lpstr>
      <vt:lpstr>특성(feature) 정규화</vt:lpstr>
      <vt:lpstr>DNN 회귀 모델 만들자 </vt:lpstr>
      <vt:lpstr>회귀 모델 아키텍처 및 파라미터 구하기</vt:lpstr>
      <vt:lpstr>DNN 회귀 모델 </vt:lpstr>
      <vt:lpstr>DNN 회귀모델 </vt:lpstr>
      <vt:lpstr>모델 훈련 및 실시간 가시화 </vt:lpstr>
      <vt:lpstr>테스트 데이터로 예측하기 </vt:lpstr>
      <vt:lpstr>훈련과정 Loss와 MAE</vt:lpstr>
      <vt:lpstr>속도 예측</vt:lpstr>
      <vt:lpstr>스케일 이전으로 환원</vt:lpstr>
      <vt:lpstr>2일간 속도 예측 : 대전시 유성구 대학로 (vds16)</vt:lpstr>
      <vt:lpstr>간단한 DNN 회귀 예측 오차</vt:lpstr>
      <vt:lpstr>회귀 예측 오차 </vt:lpstr>
      <vt:lpstr>숙제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1강: 기계학습 생태계의 이해</dc:title>
  <dc:creator>acorn@kisti.re.kr</dc:creator>
  <cp:lastModifiedBy>admin</cp:lastModifiedBy>
  <cp:revision>630</cp:revision>
  <dcterms:created xsi:type="dcterms:W3CDTF">2020-07-02T00:50:42Z</dcterms:created>
  <dcterms:modified xsi:type="dcterms:W3CDTF">2023-05-05T01:28:47Z</dcterms:modified>
</cp:coreProperties>
</file>